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1" r:id="rId3"/>
    <p:sldId id="256" r:id="rId4"/>
    <p:sldId id="257" r:id="rId5"/>
    <p:sldId id="258" r:id="rId6"/>
    <p:sldId id="259" r:id="rId7"/>
    <p:sldId id="335" r:id="rId8"/>
    <p:sldId id="336" r:id="rId9"/>
    <p:sldId id="262" r:id="rId10"/>
    <p:sldId id="337" r:id="rId11"/>
    <p:sldId id="263" r:id="rId12"/>
    <p:sldId id="264" r:id="rId13"/>
    <p:sldId id="266" r:id="rId14"/>
    <p:sldId id="338" r:id="rId15"/>
    <p:sldId id="339" r:id="rId16"/>
    <p:sldId id="340" r:id="rId17"/>
    <p:sldId id="265" r:id="rId18"/>
    <p:sldId id="379" r:id="rId19"/>
    <p:sldId id="382" r:id="rId20"/>
    <p:sldId id="383" r:id="rId21"/>
    <p:sldId id="381" r:id="rId22"/>
    <p:sldId id="384" r:id="rId23"/>
    <p:sldId id="307" r:id="rId24"/>
    <p:sldId id="269" r:id="rId25"/>
    <p:sldId id="270" r:id="rId26"/>
    <p:sldId id="271" r:id="rId27"/>
    <p:sldId id="273" r:id="rId28"/>
    <p:sldId id="274" r:id="rId29"/>
    <p:sldId id="275" r:id="rId30"/>
    <p:sldId id="277" r:id="rId31"/>
    <p:sldId id="276" r:id="rId32"/>
    <p:sldId id="302" r:id="rId33"/>
    <p:sldId id="303" r:id="rId34"/>
    <p:sldId id="304" r:id="rId35"/>
    <p:sldId id="305" r:id="rId36"/>
    <p:sldId id="308" r:id="rId37"/>
    <p:sldId id="309" r:id="rId38"/>
    <p:sldId id="306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41" r:id="rId48"/>
    <p:sldId id="342" r:id="rId49"/>
    <p:sldId id="343" r:id="rId50"/>
    <p:sldId id="344" r:id="rId51"/>
    <p:sldId id="345" r:id="rId52"/>
    <p:sldId id="346" r:id="rId5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true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true"/>
          <p:nvPr/>
        </p:nvSpPr>
        <p:spPr>
          <a:xfrm>
            <a:off x="-220345" y="3049905"/>
            <a:ext cx="12632690" cy="3105785"/>
          </a:xfrm>
          <a:prstGeom prst="rect">
            <a:avLst/>
          </a:prstGeom>
        </p:spPr>
        <p:txBody>
          <a:bodyPr vert="horz" wrap="square" lIns="0" tIns="12678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lang="en-US" sz="2000">
                <a:latin typeface="PMingLiU"/>
                <a:cs typeface="PMingLiU"/>
              </a:rPr>
              <a:t>Thanh-Giang Tan Nguyen,</a:t>
            </a:r>
            <a:endParaRPr 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lang="en-US" altLang="en-US" sz="2000">
                <a:latin typeface="PMingLiU"/>
                <a:cs typeface="PMingLiU"/>
              </a:rPr>
              <a:t>Dao Bac</a:t>
            </a:r>
            <a:endParaRPr 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lang="en-US" sz="2000">
                <a:latin typeface="PMingLiU"/>
                <a:cs typeface="PMingLiU"/>
              </a:rPr>
              <a:t>Course: AB-40</a:t>
            </a:r>
            <a:r>
              <a:rPr lang="en-US" altLang="en-US" sz="2000">
                <a:latin typeface="PMingLiU"/>
                <a:cs typeface="PMingLiU"/>
              </a:rPr>
              <a:t>3</a:t>
            </a:r>
            <a:endParaRPr 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altLang="en-US" sz="2000" spc="125" dirty="0">
                <a:latin typeface="PMingLiU"/>
                <a:cs typeface="PMingLiU"/>
              </a:rPr>
              <a:t>Machine Learning</a:t>
            </a:r>
            <a:endParaRPr lang="en-US" altLang="en-US" sz="2000" spc="125" dirty="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altLang="en-US" sz="2000" spc="125" dirty="0">
                <a:latin typeface="PMingLiU"/>
                <a:cs typeface="PMingLiU"/>
              </a:rPr>
              <a:t>Instructor: </a:t>
            </a:r>
            <a:r>
              <a:rPr lang="en-US" sz="2000" spc="125" dirty="0">
                <a:latin typeface="PMingLiU"/>
                <a:cs typeface="PMingLiU"/>
              </a:rPr>
              <a:t>Phuc Loi Luu, PhD</a:t>
            </a:r>
            <a:endParaRPr lang="en-US" sz="2000" spc="125" dirty="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sz="2000">
                <a:latin typeface="PMingLiU"/>
                <a:cs typeface="PMingLiU"/>
              </a:rPr>
              <a:t>p.luu@garvan.org.au</a:t>
            </a:r>
            <a:endParaRPr 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sz="2000">
                <a:latin typeface="PMingLiU"/>
                <a:cs typeface="PMingLiU"/>
              </a:rPr>
              <a:t>luu.p.loi@googlemail.com</a:t>
            </a:r>
            <a:endParaRPr 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altLang="en-US" sz="2000">
                <a:latin typeface="PMingLiU"/>
                <a:cs typeface="PMingLiU"/>
              </a:rPr>
              <a:t>Adapted and modified from:</a:t>
            </a:r>
            <a:endParaRPr lang="en-US" alt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altLang="en-US" sz="2000">
                <a:latin typeface="PMingLiU"/>
                <a:cs typeface="PMingLiU"/>
              </a:rPr>
              <a:t> https://hastie.su.domains/MOOC-Slides/svm.pdf</a:t>
            </a:r>
            <a:endParaRPr lang="en-US" altLang="en-US" sz="20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altLang="en-US" sz="2000">
                <a:latin typeface="PMingLiU"/>
                <a:cs typeface="PMingLiU"/>
              </a:rPr>
              <a:t>https://machinelearningcoban.com/</a:t>
            </a:r>
            <a:endParaRPr lang="en-US" altLang="en-US" sz="2000">
              <a:latin typeface="PMingLiU"/>
              <a:cs typeface="PMingLiU"/>
            </a:endParaRPr>
          </a:p>
        </p:txBody>
      </p:sp>
      <p:sp>
        <p:nvSpPr>
          <p:cNvPr id="4" name="Text Box 3"/>
          <p:cNvSpPr txBox="true"/>
          <p:nvPr/>
        </p:nvSpPr>
        <p:spPr>
          <a:xfrm>
            <a:off x="902335" y="2120265"/>
            <a:ext cx="105244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4400" b="1" spc="15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cs typeface="PMingLiU"/>
                <a:sym typeface="+mn-ea"/>
              </a:rPr>
              <a:t>Support Vector Machine</a:t>
            </a:r>
            <a:endParaRPr lang="en-US" altLang="en-US" sz="4400" b="1" spc="150" dirty="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cs typeface="PMingLiU"/>
              <a:sym typeface="+mn-e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960" y="1395730"/>
            <a:ext cx="6736080" cy="5273675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320040" y="581025"/>
            <a:ext cx="1113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There are many hyperplan can be used =&gt; Optimize.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120" y="2309495"/>
            <a:ext cx="6733540" cy="1933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20" y="4472305"/>
            <a:ext cx="6733540" cy="187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2041525"/>
            <a:ext cx="4624070" cy="459803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20040" y="581025"/>
            <a:ext cx="1113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There are many hyperplan can be used =&gt; Optimize.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6" name="Rectangle 5"/>
          <p:cNvSpPr/>
          <p:nvPr/>
        </p:nvSpPr>
        <p:spPr>
          <a:xfrm>
            <a:off x="5914390" y="3683635"/>
            <a:ext cx="4507230" cy="2387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true" flipV="true">
            <a:off x="5538470" y="2087245"/>
            <a:ext cx="375920" cy="15563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Box 8"/>
          <p:cNvSpPr txBox="true"/>
          <p:nvPr/>
        </p:nvSpPr>
        <p:spPr>
          <a:xfrm>
            <a:off x="5404485" y="1188085"/>
            <a:ext cx="509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a1&gt;0, b =1 =&gt;a1*b &gt;0</a:t>
            </a:r>
            <a:endParaRPr lang="en-US" altLang="en-US"/>
          </a:p>
          <a:p>
            <a:r>
              <a:rPr lang="en-US" altLang="en-US"/>
              <a:t>a2&lt;0, b=-1 =&gt;a2*b &gt;0</a:t>
            </a:r>
            <a:endParaRPr lang="en-US" altLang="en-US"/>
          </a:p>
          <a:p>
            <a:r>
              <a:rPr lang="en-US" altLang="en-US"/>
              <a:t>Let’s take a1=3,a2=-3 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1484630"/>
            <a:ext cx="6190615" cy="5130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05" y="1226185"/>
            <a:ext cx="5305425" cy="53809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2209800" y="189865"/>
            <a:ext cx="8450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accent5"/>
                </a:solidFill>
              </a:rPr>
              <a:t>WHAT IS MARGIN?</a:t>
            </a:r>
            <a:endParaRPr lang="en-US" altLang="en-US" b="1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10" y="5814695"/>
            <a:ext cx="2723515" cy="8001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20040" y="581025"/>
            <a:ext cx="1113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The smallest distance between the nearest points. 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320040" y="581025"/>
            <a:ext cx="1113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Distance from a point to a hyperplan: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1440815"/>
            <a:ext cx="7520940" cy="5283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55" y="1593850"/>
            <a:ext cx="5448300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320040" y="581025"/>
            <a:ext cx="1113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Distance from a point to a hyperplan: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1924685"/>
            <a:ext cx="10593705" cy="3921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320040" y="581025"/>
            <a:ext cx="11134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  <a:p>
            <a:r>
              <a:rPr lang="en-US" altLang="en-US"/>
              <a:t>- Distance from a point to a hyperplan:</a:t>
            </a:r>
            <a:endParaRPr lang="en-US" altLang="en-US"/>
          </a:p>
          <a:p>
            <a:r>
              <a:rPr lang="en-US" altLang="en-US"/>
              <a:t>- Linear Algebra expression: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1916430"/>
            <a:ext cx="9427210" cy="3909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680" y="319405"/>
            <a:ext cx="5419090" cy="719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805" y="944880"/>
            <a:ext cx="6781165" cy="3637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145540"/>
            <a:ext cx="3022600" cy="2914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767455"/>
            <a:ext cx="308483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55" y="4620895"/>
            <a:ext cx="7047865" cy="145732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7" name="Text Box 6"/>
          <p:cNvSpPr txBox="true"/>
          <p:nvPr/>
        </p:nvSpPr>
        <p:spPr>
          <a:xfrm>
            <a:off x="3946525" y="6355080"/>
            <a:ext cx="8005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/>
              <a:t>Note: Khoảng cách từ 1 điểm gần nhất trong 2 điểm đến mặt phẳng. Margin tới 2 class là bằng nhau.</a:t>
            </a:r>
            <a:endParaRPr lang="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949325"/>
            <a:ext cx="4564380" cy="324993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4521835"/>
            <a:ext cx="3009900" cy="1133475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4711700" y="949325"/>
            <a:ext cx="73113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Ex:</a:t>
            </a:r>
            <a:endParaRPr lang="en-US" altLang="en-US"/>
          </a:p>
          <a:p>
            <a:r>
              <a:rPr lang="" altLang="en-US"/>
              <a:t>(I) </a:t>
            </a:r>
            <a:r>
              <a:rPr lang="en-US" altLang="en-US"/>
              <a:t>y-x+1=0 ,k</a:t>
            </a:r>
            <a:r>
              <a:rPr lang="" altLang="en-US"/>
              <a:t>=</a:t>
            </a:r>
            <a:r>
              <a:rPr lang="en-US" altLang="en-US"/>
              <a:t>2</a:t>
            </a:r>
            <a:r>
              <a:rPr lang="" altLang="en-US"/>
              <a:t>,k=1,A(1,1)</a:t>
            </a:r>
            <a:endParaRPr lang="en-US" altLang="en-US"/>
          </a:p>
          <a:p>
            <a:r>
              <a:rPr lang="en-US" altLang="en-US"/>
              <a:t>&lt;=&gt; 2(y-x+2)=0 &lt;=&gt;2(y-x)+2=0</a:t>
            </a:r>
            <a:endParaRPr lang="en-US" altLang="en-US"/>
          </a:p>
          <a:p>
            <a:r>
              <a:rPr lang="en-US" altLang="en-US">
                <a:sym typeface="+mn-ea"/>
              </a:rPr>
              <a:t> k=1</a:t>
            </a:r>
            <a:r>
              <a:rPr lang="" altLang="en-US">
                <a:sym typeface="+mn-ea"/>
              </a:rPr>
              <a:t>:</a:t>
            </a:r>
            <a:endParaRPr lang="en-US" altLang="en-US"/>
          </a:p>
          <a:p>
            <a:r>
              <a:rPr lang="" altLang="en-US"/>
              <a:t>	D(A,I)=|1-1+1|/sqrt(1^2+1^2)</a:t>
            </a:r>
            <a:endParaRPr lang="" altLang="en-US"/>
          </a:p>
          <a:p>
            <a:r>
              <a:rPr lang="" altLang="en-US"/>
              <a:t> k=2:</a:t>
            </a:r>
            <a:endParaRPr lang="" altLang="en-US"/>
          </a:p>
          <a:p>
            <a:r>
              <a:rPr lang="" altLang="en-US"/>
              <a:t>	D(A,I)=|2-2+2|/sqrt(2^2+2^2)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Therefore,can multiply k to adjust the below equation to 1.</a:t>
            </a:r>
            <a:endParaRPr lang="" altLang="en-US"/>
          </a:p>
        </p:txBody>
      </p:sp>
      <p:pic>
        <p:nvPicPr>
          <p:cNvPr id="14" name="Picture 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3619500"/>
            <a:ext cx="7380605" cy="22218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61255" y="191770"/>
            <a:ext cx="7133590" cy="4209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1555115"/>
            <a:ext cx="4564380" cy="3249930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4961255" y="3227705"/>
            <a:ext cx="6910705" cy="134302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4805045"/>
            <a:ext cx="7124065" cy="1162050"/>
          </a:xfrm>
          <a:prstGeom prst="rect">
            <a:avLst/>
          </a:prstGeom>
        </p:spPr>
      </p:pic>
      <p:sp>
        <p:nvSpPr>
          <p:cNvPr id="7" name="Round Single Corner Rectangle 6"/>
          <p:cNvSpPr/>
          <p:nvPr/>
        </p:nvSpPr>
        <p:spPr>
          <a:xfrm>
            <a:off x="5018405" y="4805045"/>
            <a:ext cx="6910705" cy="134302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2" name="Rectangle 1"/>
          <p:cNvSpPr/>
          <p:nvPr/>
        </p:nvSpPr>
        <p:spPr>
          <a:xfrm>
            <a:off x="4857750" y="1128395"/>
            <a:ext cx="7096125" cy="11188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" y="4718685"/>
            <a:ext cx="3009900" cy="11334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true">
            <a:off x="2765425" y="1807845"/>
            <a:ext cx="2195830" cy="29108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11"/>
          <p:cNvSpPr txBox="true"/>
          <p:nvPr/>
        </p:nvSpPr>
        <p:spPr>
          <a:xfrm>
            <a:off x="320040" y="5852160"/>
            <a:ext cx="6743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Ex:</a:t>
            </a:r>
            <a:endParaRPr lang="en-US" altLang="en-US"/>
          </a:p>
          <a:p>
            <a:r>
              <a:rPr lang="en-US" altLang="en-US"/>
              <a:t>y-x+1=0 ,k=2</a:t>
            </a:r>
            <a:endParaRPr lang="en-US" altLang="en-US"/>
          </a:p>
          <a:p>
            <a:r>
              <a:rPr lang="en-US" altLang="en-US"/>
              <a:t>&lt;=&gt; 2(y-x+2)=0 &lt;=&gt;2(y-x)+2=0</a:t>
            </a:r>
            <a:endParaRPr lang="en-US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H="true">
            <a:off x="8628380" y="2131695"/>
            <a:ext cx="354965" cy="16071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14" name="Picture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1157605"/>
            <a:ext cx="11931650" cy="5356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" y="1907540"/>
            <a:ext cx="3371215" cy="3371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480" y="1907540"/>
            <a:ext cx="3351530" cy="3137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825" y="1907540"/>
            <a:ext cx="3295015" cy="3237865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605155" y="5439410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Maximal Margin Classifier</a:t>
            </a:r>
            <a:endParaRPr lang="en-US" alt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4572000" y="5439410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Support Vector Classifier</a:t>
            </a:r>
            <a:endParaRPr lang="en-US" alt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8543925" y="5439410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SVM</a:t>
            </a:r>
            <a:endParaRPr lang="en-US" altLang="en-US"/>
          </a:p>
        </p:txBody>
      </p:sp>
      <p:sp>
        <p:nvSpPr>
          <p:cNvPr id="13" name="Text Box 12"/>
          <p:cNvSpPr txBox="true"/>
          <p:nvPr/>
        </p:nvSpPr>
        <p:spPr>
          <a:xfrm>
            <a:off x="4571365" y="6106795"/>
            <a:ext cx="320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Soft-margin SVM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8466455" y="6106795"/>
            <a:ext cx="320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Kernel SVM</a:t>
            </a:r>
            <a:endParaRPr lang="en-US" altLang="en-US"/>
          </a:p>
        </p:txBody>
      </p:sp>
      <p:sp>
        <p:nvSpPr>
          <p:cNvPr id="15" name="Text Box 14"/>
          <p:cNvSpPr txBox="true"/>
          <p:nvPr/>
        </p:nvSpPr>
        <p:spPr>
          <a:xfrm>
            <a:off x="760095" y="1416685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Linearly separable</a:t>
            </a:r>
            <a:endParaRPr lang="en-US" altLang="en-US"/>
          </a:p>
        </p:txBody>
      </p:sp>
      <p:sp>
        <p:nvSpPr>
          <p:cNvPr id="16" name="Text Box 15"/>
          <p:cNvSpPr txBox="true"/>
          <p:nvPr/>
        </p:nvSpPr>
        <p:spPr>
          <a:xfrm>
            <a:off x="4572000" y="1416685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Nearly Linearly separable</a:t>
            </a:r>
            <a:endParaRPr lang="en-US" alt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8442960" y="1416685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 Non-Linearly separable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144145" y="581025"/>
            <a:ext cx="1083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0.1 The ideas of classifier technique in Support Vector Machine (SVM) 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75430" y="324485"/>
            <a:ext cx="7488555" cy="6351270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4014470" y="3937635"/>
            <a:ext cx="7649845" cy="134302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ound Single Corner Rectangle 2"/>
          <p:cNvSpPr/>
          <p:nvPr/>
        </p:nvSpPr>
        <p:spPr>
          <a:xfrm>
            <a:off x="4015105" y="752475"/>
            <a:ext cx="7649210" cy="120459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rcRect l="23094" t="15362" r="22734"/>
          <a:stretch>
            <a:fillRect/>
          </a:stretch>
        </p:blipFill>
        <p:spPr>
          <a:xfrm>
            <a:off x="130175" y="949325"/>
            <a:ext cx="3833495" cy="371538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0171430" y="1032510"/>
            <a:ext cx="735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(4)</a:t>
            </a:r>
            <a:endParaRPr lang="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rcRect b="19331"/>
          <a:stretch>
            <a:fillRect/>
          </a:stretch>
        </p:blipFill>
        <p:spPr>
          <a:xfrm>
            <a:off x="3876040" y="645160"/>
            <a:ext cx="8054975" cy="579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rcRect l="23094" t="15362" r="22734"/>
          <a:stretch>
            <a:fillRect/>
          </a:stretch>
        </p:blipFill>
        <p:spPr>
          <a:xfrm>
            <a:off x="130175" y="1684655"/>
            <a:ext cx="3833495" cy="3715385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25830" y="6439535"/>
            <a:ext cx="992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Note: From (8), we can find the solution which is the hyperplan that fit the models</a:t>
            </a:r>
            <a:endParaRPr lang="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148080"/>
            <a:ext cx="11429365" cy="472630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1067435"/>
            <a:ext cx="4123690" cy="561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1932940"/>
            <a:ext cx="6695440" cy="458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60" y="2738755"/>
            <a:ext cx="6771640" cy="138112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186055" y="69913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895" y="157480"/>
            <a:ext cx="6704965" cy="4180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75" y="4338320"/>
            <a:ext cx="6765290" cy="24638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195705"/>
            <a:ext cx="11090275" cy="75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2333625"/>
            <a:ext cx="1102868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3664585"/>
            <a:ext cx="1104773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5482590"/>
            <a:ext cx="11047730" cy="12954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1314450"/>
            <a:ext cx="11085830" cy="449516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1386205"/>
            <a:ext cx="11095355" cy="408559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</a:t>
            </a:r>
            <a:r>
              <a:rPr lang="" altLang="en-US"/>
              <a:t>3</a:t>
            </a:r>
            <a:r>
              <a:rPr lang="en-US" altLang="en-US"/>
              <a:t> Optimize the hyperplan</a:t>
            </a:r>
            <a:r>
              <a:rPr lang="" altLang="en-US"/>
              <a:t>, soft margin classifier</a:t>
            </a:r>
            <a:r>
              <a:rPr lang="en-US" altLang="en-US"/>
              <a:t>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092835"/>
            <a:ext cx="11114405" cy="1381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2795270"/>
            <a:ext cx="11114405" cy="138112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Optimize the hyperplan, soft margin classifier: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1195705"/>
            <a:ext cx="11076305" cy="446659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Optimize the hyperplan, soft margin classifier: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0" y="3270250"/>
            <a:ext cx="4789170" cy="35921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1266190"/>
            <a:ext cx="7420610" cy="366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80" y="218440"/>
            <a:ext cx="4003675" cy="337629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0382885" y="695960"/>
            <a:ext cx="1191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3D</a:t>
            </a:r>
            <a:endParaRPr lang="en-US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410210" y="5273040"/>
            <a:ext cx="79660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/>
              <a:t>=&gt; The hyperplan can be rewritten as the form of linear algebra:</a:t>
            </a:r>
            <a:endParaRPr lang="en-US" altLang="en-US" sz="1600"/>
          </a:p>
          <a:p>
            <a:r>
              <a:rPr lang="en-US" altLang="en-US" sz="1600"/>
              <a:t>x+y-z=0=&gt;[1,1,-1][x,y,z]=0</a:t>
            </a:r>
            <a:endParaRPr lang="en-US" altLang="en-US" sz="1600"/>
          </a:p>
          <a:p>
            <a:r>
              <a:rPr lang="en-US" altLang="en-US" sz="1600"/>
              <a:t>Note: the fomula is not correct in the right form. Get the idea is more important. </a:t>
            </a:r>
            <a:endParaRPr lang="en-US" altLang="en-US" sz="1600"/>
          </a:p>
        </p:txBody>
      </p:sp>
      <p:sp>
        <p:nvSpPr>
          <p:cNvPr id="12" name="Text Box 11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13" name="Text Box 12"/>
          <p:cNvSpPr txBox="true"/>
          <p:nvPr/>
        </p:nvSpPr>
        <p:spPr>
          <a:xfrm>
            <a:off x="144145" y="581025"/>
            <a:ext cx="1083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0.2 Maximal Margin Classifier and Hyperplane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1195705"/>
            <a:ext cx="11076305" cy="446659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Optimize the hyperplan, soft margin classifier: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885" y="631825"/>
            <a:ext cx="6533515" cy="231457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488565" y="263525"/>
            <a:ext cx="708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HINGE LOSS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85" y="3007995"/>
            <a:ext cx="7047865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85" y="4157345"/>
            <a:ext cx="7492365" cy="254825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980" y="885825"/>
            <a:ext cx="8930640" cy="202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80" y="3738245"/>
            <a:ext cx="8930640" cy="290512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Optimize the hyperplan, soft margin classifier:</a:t>
            </a:r>
            <a:endParaRPr lang="en-US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930" y="1375410"/>
            <a:ext cx="9288145" cy="2043430"/>
          </a:xfrm>
          <a:prstGeom prst="rect">
            <a:avLst/>
          </a:prstGeom>
        </p:spPr>
      </p:pic>
      <p:sp>
        <p:nvSpPr>
          <p:cNvPr id="3" name="Round Single Corner Rectangle 2"/>
          <p:cNvSpPr/>
          <p:nvPr/>
        </p:nvSpPr>
        <p:spPr>
          <a:xfrm>
            <a:off x="1911350" y="1906270"/>
            <a:ext cx="8976360" cy="111696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4271010"/>
            <a:ext cx="9138285" cy="2010410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1911350" y="4754245"/>
            <a:ext cx="8976360" cy="104330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155" y="2839085"/>
            <a:ext cx="6468110" cy="4023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55" y="1028065"/>
            <a:ext cx="6716395" cy="1477645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3427095" y="4204970"/>
            <a:ext cx="6405880" cy="129222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1.2 Optimize the hyperplan: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007745"/>
            <a:ext cx="9687560" cy="567372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1.2 Optimize the hyperplan:</a:t>
            </a:r>
            <a:endParaRPr lang="en-US" altLang="en-US" b="1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" y="6985"/>
            <a:ext cx="12124055" cy="3256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3263900"/>
            <a:ext cx="12105005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5645150"/>
            <a:ext cx="1207643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true"/>
          <p:nvPr/>
        </p:nvSpPr>
        <p:spPr>
          <a:xfrm>
            <a:off x="8650605" y="6275070"/>
            <a:ext cx="3284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https://goo.gl/3wMHyZ</a:t>
            </a:r>
            <a:endParaRPr 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355" y="906780"/>
            <a:ext cx="8289290" cy="504380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805180"/>
            <a:ext cx="12200255" cy="5247640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1.3 Kernal SVM, whenever, it is not linearly sperated.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" y="1387475"/>
            <a:ext cx="12105005" cy="491426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</a:t>
            </a:r>
            <a:r>
              <a:rPr lang="" altLang="en-US"/>
              <a:t>4</a:t>
            </a:r>
            <a:r>
              <a:rPr lang="en-US" altLang="en-US"/>
              <a:t>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2614930" y="6366510"/>
            <a:ext cx="927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https://www.youtube.com/watch?v=efR1C6CvhmE</a:t>
            </a:r>
            <a:endParaRPr 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8" name="Text Box 7"/>
          <p:cNvSpPr txBox="true"/>
          <p:nvPr/>
        </p:nvSpPr>
        <p:spPr>
          <a:xfrm>
            <a:off x="144145" y="581025"/>
            <a:ext cx="1083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0.3 Maximal Machine Classifier Example in 1D: Using mass to predict obese status.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1"/>
          <a:srcRect l="4017" t="10093" r="3685" b="16273"/>
          <a:stretch>
            <a:fillRect/>
          </a:stretch>
        </p:blipFill>
        <p:spPr>
          <a:xfrm>
            <a:off x="909320" y="1242060"/>
            <a:ext cx="10248900" cy="4599305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1075690" y="5920105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=&gt; For 1D. It is just a threshold (cut off values)</a:t>
            </a:r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2967990"/>
            <a:ext cx="11895455" cy="1622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590415"/>
            <a:ext cx="11896090" cy="1621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" y="1186180"/>
            <a:ext cx="12000865" cy="163639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190" y="1242695"/>
            <a:ext cx="8249285" cy="531685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230" y="1135380"/>
            <a:ext cx="7839710" cy="539686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913130"/>
            <a:ext cx="8500745" cy="585279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838200"/>
            <a:ext cx="8943975" cy="594614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Kernal SVM, whenever, it is not linearly sperated.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962150"/>
            <a:ext cx="11390630" cy="293306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SVM and Neureal nework comparison.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962150"/>
            <a:ext cx="11390630" cy="293306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1.4 SVM and Neureal nework comparison.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2.Practice: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426720" y="708025"/>
            <a:ext cx="10102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2.1. Download and read the basic information of the processed data and model  from https://www.ncbi.nlm.nih.gov/geo/query/acc.cgi?acc=GSE164174 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69455" y="2135505"/>
            <a:ext cx="4693285" cy="347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504950"/>
            <a:ext cx="6236970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2.Practice: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426720" y="708025"/>
            <a:ext cx="1010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2.2. What are the models that they used to classify ? 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747510" y="1692910"/>
            <a:ext cx="4693285" cy="34715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428750"/>
            <a:ext cx="581977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2.Practice: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426720" y="708025"/>
            <a:ext cx="115506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2.3. Create 2 files required for classification tasks:</a:t>
            </a:r>
            <a:endParaRPr lang="en-US" altLang="en-US"/>
          </a:p>
          <a:p>
            <a:r>
              <a:rPr lang="en-US" altLang="en-US"/>
              <a:t>+ Clinical.txt: At least has 2 columns: sample and target </a:t>
            </a:r>
            <a:endParaRPr lang="en-US" altLang="en-US"/>
          </a:p>
          <a:p>
            <a:r>
              <a:rPr lang="en-US" altLang="en-US"/>
              <a:t>+ Data.txt: The first columns is sample while remaining are the processed gene expression matrix.</a:t>
            </a:r>
            <a:endParaRPr lang="en-US" altLang="en-US"/>
          </a:p>
          <a:p>
            <a:r>
              <a:rPr lang="en-US" altLang="en-US"/>
              <a:t>Row are patients and column are gene. </a:t>
            </a:r>
            <a:endParaRPr lang="en-US" altLang="en-US"/>
          </a:p>
          <a:p>
            <a:r>
              <a:rPr lang="en-US" altLang="en-US"/>
              <a:t>Note:</a:t>
            </a:r>
            <a:endParaRPr lang="en-US" altLang="en-US"/>
          </a:p>
          <a:p>
            <a:r>
              <a:rPr lang="en-US" altLang="en-US"/>
              <a:t>+ sample are ID of patients, target are labels of 2 groups and need to tranform to binary (0-1) by excel or using packages.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996305" y="3050540"/>
            <a:ext cx="4907915" cy="3630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33065"/>
            <a:ext cx="498221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1289050"/>
            <a:ext cx="6309995" cy="2549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5" y="1195705"/>
            <a:ext cx="5292090" cy="245237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8" name="Text Box 7"/>
          <p:cNvSpPr txBox="true"/>
          <p:nvPr/>
        </p:nvSpPr>
        <p:spPr>
          <a:xfrm>
            <a:off x="144145" y="581025"/>
            <a:ext cx="10835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0.4 Maximal Machine Classifier Example in 2D: Using mass and height to predict obese status.</a:t>
            </a:r>
            <a:endParaRPr lang="en-US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410210" y="4396740"/>
            <a:ext cx="8412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=&gt; For 2D. It is just a line</a:t>
            </a:r>
            <a:endParaRPr lang="en-US" altLang="en-US"/>
          </a:p>
          <a:p>
            <a:r>
              <a:rPr lang="en-US" altLang="en-US"/>
              <a:t>=&gt; Using the line above can well classified between red and green dot. However, it is not optimized base on the maximal machine classifier.</a:t>
            </a:r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2.Practice: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426720" y="708025"/>
            <a:ext cx="1155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2.4. Create 2 files required for classification tasks:</a:t>
            </a:r>
            <a:endParaRPr lang="en-US" altLang="en-US"/>
          </a:p>
          <a:p>
            <a:r>
              <a:rPr lang="en-US" altLang="en-US"/>
              <a:t>+ Clinical.txt: At least has 2 columns: sample and target </a:t>
            </a:r>
            <a:endParaRPr lang="en-US" altLang="en-US"/>
          </a:p>
          <a:p>
            <a:r>
              <a:rPr lang="en-US" altLang="en-US"/>
              <a:t>+ Data.txt: The first columns is sample while remaining are the processed gene expression matrix.</a:t>
            </a:r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778635"/>
            <a:ext cx="6096000" cy="404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778635"/>
            <a:ext cx="573405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205740" y="186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2.Practice: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426720" y="708025"/>
            <a:ext cx="1155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2.5. Combine data into final.txt. Just merge the data.txt with the clinical.txt keep the target columns in the final columns.</a:t>
            </a:r>
            <a:endParaRPr lang="en-US" altLang="en-US"/>
          </a:p>
          <a:p>
            <a:r>
              <a:rPr lang="en-US" altLang="en-US"/>
              <a:t>2.6. Giang: Explain Workflow, Scripts using Python.</a:t>
            </a:r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2261870"/>
            <a:ext cx="6096000" cy="404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2261870"/>
            <a:ext cx="5734050" cy="340042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313055" y="6483985"/>
            <a:ext cx="11664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400"/>
              <a:t>source:https://colab.research.google.com/drive/1AONLgcTRaKbeIoeXWO0PE-Wb8aRL92gc?usp=sharing</a:t>
            </a:r>
            <a:endParaRPr lang="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74310" y="1133475"/>
            <a:ext cx="7099300" cy="3453765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8" name="Text Box 7"/>
          <p:cNvSpPr txBox="true"/>
          <p:nvPr/>
        </p:nvSpPr>
        <p:spPr>
          <a:xfrm>
            <a:off x="-3810" y="581025"/>
            <a:ext cx="12015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0.5 Maximal Machine Classifier Example in 3D or more: Using mass, height and age to predict obese status.</a:t>
            </a:r>
            <a:endParaRPr lang="en-US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410210" y="4751705"/>
            <a:ext cx="11963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=&gt; For 3D or more features. It can be called as hyperplan.</a:t>
            </a:r>
            <a:endParaRPr lang="en-US" altLang="en-US"/>
          </a:p>
          <a:p>
            <a:r>
              <a:rPr lang="en-US" altLang="en-US"/>
              <a:t>=&gt; Using the hyperplan above can well classified between red and green dot. However, it is not optimized base on the maximal machine classifier.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1226820"/>
            <a:ext cx="5882005" cy="3360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00.Backgrounds</a:t>
            </a:r>
            <a:endParaRPr lang="en-US" altLang="en-US" sz="2800" b="1"/>
          </a:p>
        </p:txBody>
      </p:sp>
      <p:sp>
        <p:nvSpPr>
          <p:cNvPr id="8" name="Text Box 7"/>
          <p:cNvSpPr txBox="true"/>
          <p:nvPr/>
        </p:nvSpPr>
        <p:spPr>
          <a:xfrm>
            <a:off x="-3810" y="581025"/>
            <a:ext cx="1201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0.6 Problem where data has the outliers or too much outliers.</a:t>
            </a:r>
            <a:endParaRPr lang="en-US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410210" y="5355590"/>
            <a:ext cx="11963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=&gt; For 3D or more features. It can be called as hyperplan.</a:t>
            </a:r>
            <a:endParaRPr lang="en-US" altLang="en-US"/>
          </a:p>
          <a:p>
            <a:r>
              <a:rPr lang="en-US" altLang="en-US"/>
              <a:t>=&gt; Using the hyperplan above can well classified between red and green dot. However, it is not optimized base on the maximal machine classifier.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1059180"/>
            <a:ext cx="5417820" cy="360172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true">
            <a:off x="2675890" y="1197610"/>
            <a:ext cx="26670" cy="35413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true">
            <a:off x="3988435" y="1197610"/>
            <a:ext cx="26670" cy="35413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true">
            <a:off x="1764030" y="1389380"/>
            <a:ext cx="4077970" cy="3246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1626870"/>
            <a:ext cx="5506085" cy="2682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470" y="1468755"/>
            <a:ext cx="9751060" cy="520827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1.1 Formula of hyperplan and characteristic of hyperplan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78740" y="59055"/>
            <a:ext cx="3936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1. Derive SVM:</a:t>
            </a:r>
            <a:endParaRPr lang="en-US" altLang="en-US" sz="2800" b="1"/>
          </a:p>
        </p:txBody>
      </p:sp>
      <p:sp>
        <p:nvSpPr>
          <p:cNvPr id="3" name="Text Box 2"/>
          <p:cNvSpPr txBox="true"/>
          <p:nvPr/>
        </p:nvSpPr>
        <p:spPr>
          <a:xfrm>
            <a:off x="320040" y="581025"/>
            <a:ext cx="1113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1.1 Formula of hyperplan and characteristic of hyperplan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1092835"/>
            <a:ext cx="5151120" cy="354711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171065" y="4824095"/>
            <a:ext cx="120592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=&gt; For 2D: If an x0 is assigned on the line f(x),</a:t>
            </a:r>
            <a:r>
              <a:rPr lang="en-US" altLang="en-US">
                <a:sym typeface="+mn-ea"/>
              </a:rPr>
              <a:t>The value of f(x):</a:t>
            </a:r>
            <a:endParaRPr lang="en-US" altLang="en-US"/>
          </a:p>
          <a:p>
            <a:r>
              <a:rPr lang="en-US" altLang="en-US"/>
              <a:t>+ “=0”: On the line</a:t>
            </a:r>
            <a:endParaRPr lang="en-US" altLang="en-US"/>
          </a:p>
          <a:p>
            <a:r>
              <a:rPr lang="en-US" altLang="en-US"/>
              <a:t>+ “&gt;0”: Above the line</a:t>
            </a:r>
            <a:endParaRPr lang="en-US" altLang="en-US"/>
          </a:p>
          <a:p>
            <a:r>
              <a:rPr lang="en-US" altLang="en-US"/>
              <a:t>+ ”&lt;0”: Below the line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Ex: f(x)=y=x (the red line) =&gt; y-x=0</a:t>
            </a:r>
            <a:endParaRPr lang="en-US" altLang="en-US"/>
          </a:p>
          <a:p>
            <a:r>
              <a:rPr lang="en-US" altLang="en-US"/>
              <a:t>A(0,0), B(1,1) C(2,1) D(1,4)</a:t>
            </a:r>
            <a:endParaRPr lang="en-US" altLang="en-US"/>
          </a:p>
        </p:txBody>
      </p:sp>
      <p:cxnSp>
        <p:nvCxnSpPr>
          <p:cNvPr id="6" name="Straight Connector 5"/>
          <p:cNvCxnSpPr/>
          <p:nvPr/>
        </p:nvCxnSpPr>
        <p:spPr>
          <a:xfrm flipV="true">
            <a:off x="3439795" y="1490345"/>
            <a:ext cx="2763520" cy="256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5870</Words>
  <Application>WPS Presentation</Application>
  <PresentationFormat>Widescreen</PresentationFormat>
  <Paragraphs>299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SimSun</vt:lpstr>
      <vt:lpstr>Wingdings</vt:lpstr>
      <vt:lpstr>Nimbus Roman No9 L</vt:lpstr>
      <vt:lpstr>PMingLiU</vt:lpstr>
      <vt:lpstr>Droid Sans Fallback</vt:lpstr>
      <vt:lpstr>微软雅黑</vt:lpstr>
      <vt:lpstr>Arial Unicode MS</vt:lpstr>
      <vt:lpstr>Calibri Light</vt:lpstr>
      <vt:lpstr>DejaVu Sans</vt:lpstr>
      <vt:lpstr>Calibri</vt:lpstr>
      <vt:lpstr>Standard Symbols PS</vt:lpstr>
      <vt:lpstr>Phetsarath OT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bacdao</dc:creator>
  <cp:lastModifiedBy>nguyen</cp:lastModifiedBy>
  <cp:revision>150</cp:revision>
  <dcterms:created xsi:type="dcterms:W3CDTF">2022-06-22T09:31:41Z</dcterms:created>
  <dcterms:modified xsi:type="dcterms:W3CDTF">2022-06-22T09:31:41Z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